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62"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5F9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5" autoAdjust="0"/>
    <p:restoredTop sz="94660"/>
  </p:normalViewPr>
  <p:slideViewPr>
    <p:cSldViewPr snapToGrid="0">
      <p:cViewPr varScale="1">
        <p:scale>
          <a:sx n="74" d="100"/>
          <a:sy n="74" d="100"/>
        </p:scale>
        <p:origin x="30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7DA5B2-DFAA-4A44-93BA-AC05A7209FB2}" type="datetimeFigureOut">
              <a:rPr kumimoji="1" lang="ja-JP" altLang="en-US" smtClean="0"/>
              <a:t>2026/1/25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F7F108-6AEA-49DA-9420-AA84A6C7CEBA}" type="slidenum">
              <a:rPr kumimoji="1" lang="ja-JP" altLang="en-US" smtClean="0"/>
              <a:t>‹#›</a:t>
            </a:fld>
            <a:endParaRPr kumimoji="1" lang="ja-JP" altLang="en-US"/>
          </a:p>
        </p:txBody>
      </p:sp>
    </p:spTree>
    <p:extLst>
      <p:ext uri="{BB962C8B-B14F-4D97-AF65-F5344CB8AC3E}">
        <p14:creationId xmlns:p14="http://schemas.microsoft.com/office/powerpoint/2010/main" val="352491902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42D64BC-50A2-4A22-B377-B3978EB1FF15}" type="slidenum">
              <a:rPr kumimoji="1" lang="en-US" altLang="ja-JP"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en-US" altLang="ja-JP"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5123" name="Rectangle 2"/>
          <p:cNvSpPr>
            <a:spLocks noGrp="1" noRot="1" noChangeAspect="1" noChangeArrowheads="1" noTextEdit="1"/>
          </p:cNvSpPr>
          <p:nvPr>
            <p:ph type="sldImg"/>
          </p:nvPr>
        </p:nvSpPr>
        <p:spPr>
          <a:xfrm>
            <a:off x="685800" y="1143000"/>
            <a:ext cx="5486400" cy="3086100"/>
          </a:xfrm>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p>
        </p:txBody>
      </p:sp>
    </p:spTree>
    <p:extLst>
      <p:ext uri="{BB962C8B-B14F-4D97-AF65-F5344CB8AC3E}">
        <p14:creationId xmlns:p14="http://schemas.microsoft.com/office/powerpoint/2010/main" val="8673358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977E721-D584-42D8-853A-A7AB764F8F8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473450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A72FD39-C985-40E4-804F-0C0391D904C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08819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686800" y="609600"/>
            <a:ext cx="2590800" cy="54864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914400" y="609600"/>
            <a:ext cx="7569200" cy="54864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B95EB0-871B-4A0A-A2BC-D9F549E24CC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14427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6A5F8CB-5979-4E23-8CD0-A3C0BFE9371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34666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F82A803-1A4A-420E-A226-5D1BC44804E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194180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4630D60-60FB-4FB6-94A4-D26F2551E6F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128911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9F77082-FA41-491B-88D1-A4E3C180E53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240032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E4C22EB5-61CE-482F-BB0F-18FDE4A0D81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069008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5C6594A4-3F27-4409-964B-039D57BEB9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68357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0738562-BB41-4174-91C7-D3A051794CD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14769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C54863-2D03-4E9C-AA2C-45A574F84DF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413578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18185E"/>
            </a:gs>
            <a:gs pos="100000">
              <a:schemeClr val="accent2"/>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ja-JP"/>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40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40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400">
                <a:ea typeface="ＭＳ Ｐゴシック" charset="-128"/>
              </a:defRPr>
            </a:lvl1pPr>
          </a:lstStyle>
          <a:p>
            <a:pPr fontAlgn="base">
              <a:spcBef>
                <a:spcPct val="0"/>
              </a:spcBef>
              <a:spcAft>
                <a:spcPct val="0"/>
              </a:spcAft>
              <a:defRPr/>
            </a:pPr>
            <a:fld id="{4681614D-9232-46CD-9CA4-13C271C16FE4}"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Tree>
    <p:extLst>
      <p:ext uri="{BB962C8B-B14F-4D97-AF65-F5344CB8AC3E}">
        <p14:creationId xmlns:p14="http://schemas.microsoft.com/office/powerpoint/2010/main" val="35945370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正方形/長方形 3"/>
          <p:cNvSpPr>
            <a:spLocks noChangeArrowheads="1"/>
          </p:cNvSpPr>
          <p:nvPr/>
        </p:nvSpPr>
        <p:spPr bwMode="auto">
          <a:xfrm>
            <a:off x="200025" y="151760"/>
            <a:ext cx="79819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914400" eaLnBrk="1" fontAlgn="base" hangingPunct="1">
              <a:spcBef>
                <a:spcPct val="0"/>
              </a:spcBef>
              <a:spcAft>
                <a:spcPct val="0"/>
              </a:spcAft>
              <a:buNone/>
              <a:defRPr/>
            </a:pPr>
            <a:r>
              <a:rPr lang="en-US" altLang="ja-JP" sz="2400" b="1" dirty="0">
                <a:solidFill>
                  <a:srgbClr val="FFFFFF"/>
                </a:solidFill>
                <a:latin typeface="HG丸ｺﾞｼｯｸM-PRO" panose="020F0600000000000000" pitchFamily="50" charset="-128"/>
                <a:ea typeface="HG丸ｺﾞｼｯｸM-PRO" panose="020F0600000000000000" pitchFamily="50" charset="-128"/>
              </a:rPr>
              <a:t>※</a:t>
            </a:r>
            <a:r>
              <a:rPr lang="ja-JP" altLang="en-US" sz="2400" b="1" dirty="0">
                <a:solidFill>
                  <a:srgbClr val="FFFFFF"/>
                </a:solidFill>
                <a:latin typeface="HG丸ｺﾞｼｯｸM-PRO" panose="020F0600000000000000" pitchFamily="50" charset="-128"/>
                <a:ea typeface="HG丸ｺﾞｼｯｸM-PRO" panose="020F0600000000000000" pitchFamily="50" charset="-128"/>
              </a:rPr>
              <a:t> 申告すべき</a:t>
            </a:r>
            <a:r>
              <a:rPr lang="en-US" altLang="ja-JP" sz="2400" b="1" dirty="0">
                <a:solidFill>
                  <a:srgbClr val="FFFFFF"/>
                </a:solidFill>
                <a:latin typeface="HG丸ｺﾞｼｯｸM-PRO" panose="020F0600000000000000" pitchFamily="50" charset="-128"/>
                <a:ea typeface="HG丸ｺﾞｼｯｸM-PRO" panose="020F0600000000000000" pitchFamily="50" charset="-128"/>
              </a:rPr>
              <a:t>COI</a:t>
            </a:r>
            <a:r>
              <a:rPr lang="ja-JP" altLang="en-US" sz="2400" b="1" dirty="0">
                <a:solidFill>
                  <a:srgbClr val="FFFFFF"/>
                </a:solidFill>
                <a:latin typeface="HG丸ｺﾞｼｯｸM-PRO" panose="020F0600000000000000" pitchFamily="50" charset="-128"/>
                <a:ea typeface="HG丸ｺﾞｼｯｸM-PRO" panose="020F0600000000000000" pitchFamily="50" charset="-128"/>
              </a:rPr>
              <a:t>状態があるとき</a:t>
            </a:r>
          </a:p>
        </p:txBody>
      </p:sp>
      <p:grpSp>
        <p:nvGrpSpPr>
          <p:cNvPr id="15" name="グループ化 14"/>
          <p:cNvGrpSpPr/>
          <p:nvPr/>
        </p:nvGrpSpPr>
        <p:grpSpPr>
          <a:xfrm>
            <a:off x="173181" y="578083"/>
            <a:ext cx="11845637" cy="1850454"/>
            <a:chOff x="457200" y="1007950"/>
            <a:chExt cx="8229600" cy="1640526"/>
          </a:xfrm>
        </p:grpSpPr>
        <p:sp>
          <p:nvSpPr>
            <p:cNvPr id="9" name="タイトル 1"/>
            <p:cNvSpPr txBox="1">
              <a:spLocks/>
            </p:cNvSpPr>
            <p:nvPr/>
          </p:nvSpPr>
          <p:spPr bwMode="auto">
            <a:xfrm>
              <a:off x="457200" y="1007950"/>
              <a:ext cx="8229600" cy="1640526"/>
            </a:xfrm>
            <a:prstGeom prst="rect">
              <a:avLst/>
            </a:prstGeom>
            <a:solidFill>
              <a:schemeClr val="bg1"/>
            </a:solidFill>
            <a:ln>
              <a:solidFill>
                <a:schemeClr val="tx1"/>
              </a:solidFill>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pPr defTabSz="914400"/>
              <a:r>
                <a:rPr kumimoji="1" lang="ja-JP" altLang="en-US" kern="0" dirty="0">
                  <a:latin typeface="HG丸ｺﾞｼｯｸM-PRO" panose="020F0600000000000000" pitchFamily="50" charset="-128"/>
                  <a:ea typeface="HG丸ｺﾞｼｯｸM-PRO" panose="020F0600000000000000" pitchFamily="50" charset="-128"/>
                </a:rPr>
                <a:t>日本小児心身医学会</a:t>
              </a:r>
              <a:br>
                <a:rPr kumimoji="1" lang="en-US" altLang="ja-JP" kern="0" dirty="0">
                  <a:latin typeface="HG丸ｺﾞｼｯｸM-PRO" panose="020F0600000000000000" pitchFamily="50" charset="-128"/>
                  <a:ea typeface="HG丸ｺﾞｼｯｸM-PRO" panose="020F0600000000000000" pitchFamily="50" charset="-128"/>
                </a:rPr>
              </a:br>
              <a:r>
                <a:rPr kumimoji="1" lang="en-US" altLang="ja-JP" kern="0" dirty="0">
                  <a:latin typeface="HG丸ｺﾞｼｯｸM-PRO" panose="020F0600000000000000" pitchFamily="50" charset="-128"/>
                  <a:ea typeface="HG丸ｺﾞｼｯｸM-PRO" panose="020F0600000000000000" pitchFamily="50" charset="-128"/>
                </a:rPr>
                <a:t>COI</a:t>
              </a:r>
              <a:r>
                <a:rPr lang="en-US" altLang="ja-JP" kern="0" dirty="0">
                  <a:latin typeface="HG丸ｺﾞｼｯｸM-PRO" panose="020F0600000000000000" pitchFamily="50" charset="-128"/>
                  <a:ea typeface="HG丸ｺﾞｼｯｸM-PRO" panose="020F0600000000000000" pitchFamily="50" charset="-128"/>
                </a:rPr>
                <a:t> </a:t>
              </a:r>
              <a:r>
                <a:rPr lang="ja-JP" altLang="en-US" kern="0" dirty="0">
                  <a:latin typeface="HG丸ｺﾞｼｯｸM-PRO" panose="020F0600000000000000" pitchFamily="50" charset="-128"/>
                  <a:ea typeface="HG丸ｺﾞｼｯｸM-PRO" panose="020F0600000000000000" pitchFamily="50" charset="-128"/>
                </a:rPr>
                <a:t>開示</a:t>
              </a:r>
              <a:endParaRPr kumimoji="1" lang="ja-JP" altLang="en-US" sz="2800" kern="0" dirty="0">
                <a:latin typeface="HG丸ｺﾞｼｯｸM-PRO" panose="020F0600000000000000" pitchFamily="50" charset="-128"/>
                <a:ea typeface="HG丸ｺﾞｼｯｸM-PRO" panose="020F0600000000000000" pitchFamily="50" charset="-128"/>
              </a:endParaRPr>
            </a:p>
          </p:txBody>
        </p:sp>
        <p:pic>
          <p:nvPicPr>
            <p:cNvPr id="7" name="図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16604" y="1218613"/>
              <a:ext cx="998746" cy="1219200"/>
            </a:xfrm>
            <a:prstGeom prst="rect">
              <a:avLst/>
            </a:prstGeom>
          </p:spPr>
        </p:pic>
      </p:grpSp>
      <p:sp>
        <p:nvSpPr>
          <p:cNvPr id="8" name="テキスト ボックス 7"/>
          <p:cNvSpPr txBox="1"/>
          <p:nvPr/>
        </p:nvSpPr>
        <p:spPr>
          <a:xfrm>
            <a:off x="173181" y="2617676"/>
            <a:ext cx="11845637" cy="830997"/>
          </a:xfrm>
          <a:prstGeom prst="rect">
            <a:avLst/>
          </a:prstGeom>
          <a:solidFill>
            <a:schemeClr val="bg1"/>
          </a:solidFill>
        </p:spPr>
        <p:txBody>
          <a:bodyPr wrap="square" rtlCol="0">
            <a:spAutoFit/>
          </a:bodyPr>
          <a:lstStyle/>
          <a:p>
            <a:r>
              <a:rPr kumimoji="1" lang="ja-JP" altLang="en-US" sz="2400" dirty="0">
                <a:latin typeface="HG丸ｺﾞｼｯｸM-PRO" panose="020F0600000000000000" pitchFamily="50" charset="-128"/>
                <a:ea typeface="HG丸ｺﾞｼｯｸM-PRO" panose="020F0600000000000000" pitchFamily="50" charset="-128"/>
              </a:rPr>
              <a:t>発表者名：</a:t>
            </a:r>
            <a:endParaRPr kumimoji="1" lang="en-US" altLang="ja-JP" sz="2400" dirty="0">
              <a:latin typeface="HG丸ｺﾞｼｯｸM-PRO" panose="020F0600000000000000" pitchFamily="50" charset="-128"/>
              <a:ea typeface="HG丸ｺﾞｼｯｸM-PRO" panose="020F0600000000000000" pitchFamily="50" charset="-128"/>
            </a:endParaRPr>
          </a:p>
          <a:p>
            <a:r>
              <a:rPr kumimoji="1" lang="ja-JP" altLang="en-US" sz="2400" dirty="0">
                <a:latin typeface="HG丸ｺﾞｼｯｸM-PRO" panose="020F0600000000000000" pitchFamily="50" charset="-128"/>
                <a:ea typeface="HG丸ｺﾞｼｯｸM-PRO" panose="020F0600000000000000" pitchFamily="50" charset="-128"/>
              </a:rPr>
              <a:t>　　　</a:t>
            </a:r>
            <a:r>
              <a:rPr kumimoji="1" lang="en-US" altLang="ja-JP" sz="2400" dirty="0">
                <a:solidFill>
                  <a:srgbClr val="FF0000"/>
                </a:solidFill>
                <a:latin typeface="HG丸ｺﾞｼｯｸM-PRO" panose="020F0600000000000000" pitchFamily="50" charset="-128"/>
                <a:ea typeface="HG丸ｺﾞｼｯｸM-PRO" panose="020F0600000000000000" pitchFamily="50" charset="-128"/>
              </a:rPr>
              <a:t> ※</a:t>
            </a:r>
            <a:r>
              <a:rPr kumimoji="1" lang="ja-JP" altLang="en-US" sz="2400" dirty="0">
                <a:solidFill>
                  <a:srgbClr val="FF0000"/>
                </a:solidFill>
                <a:latin typeface="HG丸ｺﾞｼｯｸM-PRO" panose="020F0600000000000000" pitchFamily="50" charset="-128"/>
                <a:ea typeface="HG丸ｺﾞｼｯｸM-PRO" panose="020F0600000000000000" pitchFamily="50" charset="-128"/>
              </a:rPr>
              <a:t>共同演者を含む全員の氏名を記載してください</a:t>
            </a:r>
            <a:endParaRPr kumimoji="1" lang="ja-JP" altLang="en-US" sz="2400" dirty="0">
              <a:latin typeface="HG丸ｺﾞｼｯｸM-PRO" panose="020F0600000000000000" pitchFamily="50" charset="-128"/>
              <a:ea typeface="HG丸ｺﾞｼｯｸM-PRO" panose="020F0600000000000000" pitchFamily="50" charset="-128"/>
            </a:endParaRPr>
          </a:p>
        </p:txBody>
      </p:sp>
      <p:sp>
        <p:nvSpPr>
          <p:cNvPr id="10" name="Text Box 9"/>
          <p:cNvSpPr txBox="1">
            <a:spLocks noChangeArrowheads="1"/>
          </p:cNvSpPr>
          <p:nvPr/>
        </p:nvSpPr>
        <p:spPr bwMode="auto">
          <a:xfrm>
            <a:off x="1828800" y="3448673"/>
            <a:ext cx="866775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914400" eaLnBrk="1" fontAlgn="base" hangingPunct="1">
              <a:spcBef>
                <a:spcPct val="0"/>
              </a:spcBef>
              <a:spcAft>
                <a:spcPct val="0"/>
              </a:spcAft>
              <a:buNone/>
              <a:defRPr/>
            </a:pPr>
            <a:r>
              <a:rPr kumimoji="1" lang="ja-JP" altLang="en-US" sz="2000" b="1" dirty="0">
                <a:solidFill>
                  <a:srgbClr val="FFFF1F"/>
                </a:solidFill>
                <a:latin typeface="HG丸ｺﾞｼｯｸM-PRO" panose="020F0600000000000000" pitchFamily="50" charset="-128"/>
                <a:ea typeface="HG丸ｺﾞｼｯｸM-PRO" panose="020F0600000000000000" pitchFamily="50" charset="-128"/>
              </a:rPr>
              <a:t>日本小児心身医学会の定める利益相反に関する開示事項に則り開示します</a:t>
            </a:r>
          </a:p>
        </p:txBody>
      </p:sp>
      <p:sp>
        <p:nvSpPr>
          <p:cNvPr id="11" name="正方形/長方形 1"/>
          <p:cNvSpPr>
            <a:spLocks noChangeArrowheads="1"/>
          </p:cNvSpPr>
          <p:nvPr/>
        </p:nvSpPr>
        <p:spPr bwMode="auto">
          <a:xfrm>
            <a:off x="389312" y="3849214"/>
            <a:ext cx="11413374" cy="2308324"/>
          </a:xfrm>
          <a:prstGeom prst="rect">
            <a:avLst/>
          </a:prstGeom>
          <a:solidFill>
            <a:schemeClr val="accent6">
              <a:lumMod val="75000"/>
            </a:schemeClr>
          </a:solidFill>
          <a:ln>
            <a:noFill/>
          </a:ln>
        </p:spPr>
        <p:txBody>
          <a:bodyPr wrap="squar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914400" eaLnBrk="1" fontAlgn="base" hangingPunct="1">
              <a:spcBef>
                <a:spcPct val="0"/>
              </a:spcBef>
              <a:spcAft>
                <a:spcPct val="0"/>
              </a:spcAft>
              <a:buNone/>
              <a:defRPr/>
            </a:pPr>
            <a:r>
              <a:rPr kumimoji="1" lang="ja-JP" altLang="en-US" sz="1600" dirty="0">
                <a:solidFill>
                  <a:srgbClr val="FFFF00"/>
                </a:solidFill>
                <a:latin typeface="HG丸ｺﾞｼｯｸM-PRO" panose="020F0600000000000000" pitchFamily="50" charset="-128"/>
                <a:ea typeface="HG丸ｺﾞｼｯｸM-PRO" panose="020F0600000000000000" pitchFamily="50" charset="-128"/>
              </a:rPr>
              <a:t>産学連携活動に係る受け入れ：○○製薬</a:t>
            </a:r>
          </a:p>
          <a:p>
            <a:pPr defTabSz="914400" eaLnBrk="1" fontAlgn="base" hangingPunct="1">
              <a:spcBef>
                <a:spcPct val="0"/>
              </a:spcBef>
              <a:spcAft>
                <a:spcPct val="0"/>
              </a:spcAft>
              <a:buNone/>
              <a:defRPr/>
            </a:pPr>
            <a:r>
              <a:rPr kumimoji="1" lang="ja-JP" altLang="en-US" sz="1600" dirty="0">
                <a:solidFill>
                  <a:srgbClr val="FFFF00"/>
                </a:solidFill>
                <a:latin typeface="HG丸ｺﾞｼｯｸM-PRO" panose="020F0600000000000000" pitchFamily="50" charset="-128"/>
                <a:ea typeface="HG丸ｺﾞｼｯｸM-PRO" panose="020F0600000000000000" pitchFamily="50" charset="-128"/>
              </a:rPr>
              <a:t>コンサルタント・指導料：○○株式会社</a:t>
            </a:r>
            <a:endParaRPr kumimoji="1" lang="en-US" altLang="ja-JP" sz="1600" dirty="0">
              <a:solidFill>
                <a:srgbClr val="FFFF00"/>
              </a:solidFill>
              <a:latin typeface="HG丸ｺﾞｼｯｸM-PRO" panose="020F0600000000000000" pitchFamily="50" charset="-128"/>
              <a:ea typeface="HG丸ｺﾞｼｯｸM-PRO" panose="020F0600000000000000" pitchFamily="50" charset="-128"/>
            </a:endParaRPr>
          </a:p>
          <a:p>
            <a:pPr defTabSz="914400" eaLnBrk="1" fontAlgn="base" hangingPunct="1">
              <a:spcBef>
                <a:spcPct val="0"/>
              </a:spcBef>
              <a:spcAft>
                <a:spcPct val="0"/>
              </a:spcAft>
              <a:buNone/>
              <a:defRPr/>
            </a:pPr>
            <a:r>
              <a:rPr kumimoji="1" lang="ja-JP" altLang="en-US" sz="1600" dirty="0">
                <a:solidFill>
                  <a:srgbClr val="FFFF00"/>
                </a:solidFill>
                <a:latin typeface="HG丸ｺﾞｼｯｸM-PRO" panose="020F0600000000000000" pitchFamily="50" charset="-128"/>
                <a:ea typeface="HG丸ｺﾞｼｯｸM-PRO" panose="020F0600000000000000" pitchFamily="50" charset="-128"/>
              </a:rPr>
              <a:t>講演料：○○製薬　　　　</a:t>
            </a:r>
          </a:p>
          <a:p>
            <a:pPr defTabSz="914400" eaLnBrk="1" fontAlgn="base" hangingPunct="1">
              <a:spcBef>
                <a:spcPct val="0"/>
              </a:spcBef>
              <a:spcAft>
                <a:spcPct val="0"/>
              </a:spcAft>
              <a:buNone/>
              <a:defRPr/>
            </a:pPr>
            <a:r>
              <a:rPr kumimoji="1" lang="ja-JP" altLang="en-US" sz="1600" dirty="0">
                <a:solidFill>
                  <a:srgbClr val="FFFF00"/>
                </a:solidFill>
                <a:latin typeface="HG丸ｺﾞｼｯｸM-PRO" panose="020F0600000000000000" pitchFamily="50" charset="-128"/>
                <a:ea typeface="HG丸ｺﾞｼｯｸM-PRO" panose="020F0600000000000000" pitchFamily="50" charset="-128"/>
              </a:rPr>
              <a:t>原稿料：○○製薬</a:t>
            </a:r>
            <a:endParaRPr kumimoji="1" lang="en-US" altLang="ja-JP" sz="1600" dirty="0">
              <a:solidFill>
                <a:srgbClr val="FFFF00"/>
              </a:solidFill>
              <a:latin typeface="HG丸ｺﾞｼｯｸM-PRO" panose="020F0600000000000000" pitchFamily="50" charset="-128"/>
              <a:ea typeface="HG丸ｺﾞｼｯｸM-PRO" panose="020F0600000000000000" pitchFamily="50" charset="-128"/>
            </a:endParaRPr>
          </a:p>
          <a:p>
            <a:pPr defTabSz="914400" eaLnBrk="1" fontAlgn="base" hangingPunct="1">
              <a:spcBef>
                <a:spcPct val="0"/>
              </a:spcBef>
              <a:spcAft>
                <a:spcPct val="0"/>
              </a:spcAft>
              <a:buNone/>
              <a:defRPr/>
            </a:pPr>
            <a:r>
              <a:rPr kumimoji="1" lang="ja-JP" altLang="en-US" sz="1600" dirty="0">
                <a:solidFill>
                  <a:srgbClr val="FFFF00"/>
                </a:solidFill>
                <a:latin typeface="HG丸ｺﾞｼｯｸM-PRO" panose="020F0600000000000000" pitchFamily="50" charset="-128"/>
                <a:ea typeface="HG丸ｺﾞｼｯｸM-PRO" panose="020F0600000000000000" pitchFamily="50" charset="-128"/>
              </a:rPr>
              <a:t>給与：○○製薬</a:t>
            </a:r>
            <a:endParaRPr kumimoji="1" lang="en-US" altLang="ja-JP" sz="1600" dirty="0">
              <a:solidFill>
                <a:srgbClr val="FFFF00"/>
              </a:solidFill>
              <a:latin typeface="HG丸ｺﾞｼｯｸM-PRO" panose="020F0600000000000000" pitchFamily="50" charset="-128"/>
              <a:ea typeface="HG丸ｺﾞｼｯｸM-PRO" panose="020F0600000000000000" pitchFamily="50" charset="-128"/>
            </a:endParaRPr>
          </a:p>
          <a:p>
            <a:pPr defTabSz="914400" eaLnBrk="1" fontAlgn="base" hangingPunct="1">
              <a:spcBef>
                <a:spcPct val="0"/>
              </a:spcBef>
              <a:spcAft>
                <a:spcPct val="0"/>
              </a:spcAft>
              <a:buNone/>
              <a:defRPr/>
            </a:pPr>
            <a:r>
              <a:rPr kumimoji="1" lang="ja-JP" altLang="en-US" sz="1600" dirty="0">
                <a:solidFill>
                  <a:srgbClr val="FFFF00"/>
                </a:solidFill>
                <a:latin typeface="HG丸ｺﾞｼｯｸM-PRO" panose="020F0600000000000000" pitchFamily="50" charset="-128"/>
                <a:ea typeface="HG丸ｺﾞｼｯｸM-PRO" panose="020F0600000000000000" pitchFamily="50" charset="-128"/>
              </a:rPr>
              <a:t>株式保有・利益：○○株式会社</a:t>
            </a:r>
          </a:p>
          <a:p>
            <a:pPr defTabSz="914400" eaLnBrk="1" fontAlgn="base" hangingPunct="1">
              <a:spcBef>
                <a:spcPct val="0"/>
              </a:spcBef>
              <a:spcAft>
                <a:spcPct val="0"/>
              </a:spcAft>
              <a:buNone/>
              <a:defRPr/>
            </a:pPr>
            <a:r>
              <a:rPr kumimoji="1" lang="ja-JP" altLang="en-US" sz="1600" dirty="0">
                <a:solidFill>
                  <a:srgbClr val="FFFF00"/>
                </a:solidFill>
                <a:latin typeface="HG丸ｺﾞｼｯｸM-PRO" panose="020F0600000000000000" pitchFamily="50" charset="-128"/>
                <a:ea typeface="HG丸ｺﾞｼｯｸM-PRO" panose="020F0600000000000000" pitchFamily="50" charset="-128"/>
              </a:rPr>
              <a:t>役員報酬：○○株式会社</a:t>
            </a:r>
            <a:endParaRPr kumimoji="1" lang="en-US" altLang="ja-JP" sz="1600" dirty="0">
              <a:solidFill>
                <a:srgbClr val="FFFF00"/>
              </a:solidFill>
              <a:latin typeface="HG丸ｺﾞｼｯｸM-PRO" panose="020F0600000000000000" pitchFamily="50" charset="-128"/>
              <a:ea typeface="HG丸ｺﾞｼｯｸM-PRO" panose="020F0600000000000000" pitchFamily="50" charset="-128"/>
            </a:endParaRPr>
          </a:p>
          <a:p>
            <a:pPr defTabSz="914400" eaLnBrk="1" fontAlgn="base" hangingPunct="1">
              <a:spcBef>
                <a:spcPct val="0"/>
              </a:spcBef>
              <a:spcAft>
                <a:spcPct val="0"/>
              </a:spcAft>
              <a:buNone/>
              <a:defRPr/>
            </a:pPr>
            <a:r>
              <a:rPr kumimoji="1" lang="ja-JP" altLang="en-US" sz="1600" dirty="0">
                <a:solidFill>
                  <a:srgbClr val="FFFF00"/>
                </a:solidFill>
                <a:latin typeface="HG丸ｺﾞｼｯｸM-PRO" panose="020F0600000000000000" pitchFamily="50" charset="-128"/>
                <a:ea typeface="HG丸ｺﾞｼｯｸM-PRO" panose="020F0600000000000000" pitchFamily="50" charset="-128"/>
              </a:rPr>
              <a:t>特許使用料：○○製薬</a:t>
            </a:r>
            <a:endParaRPr kumimoji="1" lang="en-US" altLang="ja-JP" sz="1600" dirty="0">
              <a:solidFill>
                <a:srgbClr val="FFFF00"/>
              </a:solidFill>
              <a:latin typeface="HG丸ｺﾞｼｯｸM-PRO" panose="020F0600000000000000" pitchFamily="50" charset="-128"/>
              <a:ea typeface="HG丸ｺﾞｼｯｸM-PRO" panose="020F0600000000000000" pitchFamily="50" charset="-128"/>
            </a:endParaRPr>
          </a:p>
          <a:p>
            <a:pPr defTabSz="914400" eaLnBrk="1" fontAlgn="base" hangingPunct="1">
              <a:spcBef>
                <a:spcPct val="0"/>
              </a:spcBef>
              <a:spcAft>
                <a:spcPct val="0"/>
              </a:spcAft>
              <a:buNone/>
              <a:defRPr/>
            </a:pPr>
            <a:r>
              <a:rPr kumimoji="1" lang="ja-JP" altLang="en-US" sz="1600" dirty="0">
                <a:solidFill>
                  <a:srgbClr val="FFFF00"/>
                </a:solidFill>
                <a:latin typeface="HG丸ｺﾞｼｯｸM-PRO" panose="020F0600000000000000" pitchFamily="50" charset="-128"/>
                <a:ea typeface="HG丸ｺﾞｼｯｸM-PRO" panose="020F0600000000000000" pitchFamily="50" charset="-128"/>
              </a:rPr>
              <a:t>一親等の親族勤務：○○製薬</a:t>
            </a:r>
            <a:endParaRPr kumimoji="1" lang="en-US" altLang="ja-JP" sz="1600" dirty="0">
              <a:solidFill>
                <a:srgbClr val="FFFF00"/>
              </a:solidFill>
              <a:latin typeface="HG丸ｺﾞｼｯｸM-PRO" panose="020F0600000000000000" pitchFamily="50" charset="-128"/>
              <a:ea typeface="HG丸ｺﾞｼｯｸM-PRO" panose="020F0600000000000000" pitchFamily="50" charset="-128"/>
            </a:endParaRPr>
          </a:p>
        </p:txBody>
      </p:sp>
      <p:sp>
        <p:nvSpPr>
          <p:cNvPr id="13" name="吹き出し: 左矢印 12"/>
          <p:cNvSpPr/>
          <p:nvPr/>
        </p:nvSpPr>
        <p:spPr bwMode="auto">
          <a:xfrm>
            <a:off x="7648574" y="4474140"/>
            <a:ext cx="2847976" cy="1059794"/>
          </a:xfrm>
          <a:prstGeom prst="leftArrowCallout">
            <a:avLst>
              <a:gd name="adj1" fmla="val 7981"/>
              <a:gd name="adj2" fmla="val 17931"/>
              <a:gd name="adj3" fmla="val 26667"/>
              <a:gd name="adj4" fmla="val 78020"/>
            </a:avLst>
          </a:prstGeom>
          <a:solidFill>
            <a:srgbClr val="95F9F7"/>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defTabSz="914400" fontAlgn="base">
              <a:spcBef>
                <a:spcPct val="0"/>
              </a:spcBef>
              <a:spcAft>
                <a:spcPct val="0"/>
              </a:spcAft>
            </a:pPr>
            <a:r>
              <a:rPr kumimoji="1" lang="ja-JP" altLang="en-US" sz="2000" dirty="0">
                <a:solidFill>
                  <a:srgbClr val="FF0000"/>
                </a:solidFill>
                <a:latin typeface="HG丸ｺﾞｼｯｸM-PRO" panose="020F0600000000000000" pitchFamily="50" charset="-128"/>
                <a:ea typeface="HG丸ｺﾞｼｯｸM-PRO" panose="020F0600000000000000" pitchFamily="50" charset="-128"/>
              </a:rPr>
              <a:t>開示すべき内容のある項目のみ記載してください</a:t>
            </a:r>
            <a:endParaRPr lang="ja-JP" altLang="en-US" sz="2000" dirty="0">
              <a:latin typeface="Times New Roman" pitchFamily="18" charset="0"/>
            </a:endParaRPr>
          </a:p>
        </p:txBody>
      </p:sp>
      <p:sp>
        <p:nvSpPr>
          <p:cNvPr id="2" name="Text Box 9">
            <a:extLst>
              <a:ext uri="{FF2B5EF4-FFF2-40B4-BE49-F238E27FC236}">
                <a16:creationId xmlns:a16="http://schemas.microsoft.com/office/drawing/2014/main" id="{42E16677-EDBC-786D-58EC-681C9A2BFFB0}"/>
              </a:ext>
            </a:extLst>
          </p:cNvPr>
          <p:cNvSpPr txBox="1">
            <a:spLocks noChangeArrowheads="1"/>
          </p:cNvSpPr>
          <p:nvPr/>
        </p:nvSpPr>
        <p:spPr bwMode="auto">
          <a:xfrm>
            <a:off x="173181" y="6306130"/>
            <a:ext cx="118456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defTabSz="914400" eaLnBrk="1" fontAlgn="base" hangingPunct="1">
              <a:spcBef>
                <a:spcPct val="0"/>
              </a:spcBef>
              <a:spcAft>
                <a:spcPct val="0"/>
              </a:spcAft>
              <a:buNone/>
              <a:defRPr/>
            </a:pPr>
            <a:r>
              <a:rPr kumimoji="1" lang="ja-JP" altLang="en-US" sz="2000" b="1" dirty="0">
                <a:solidFill>
                  <a:srgbClr val="FFFF1F"/>
                </a:solidFill>
                <a:latin typeface="HG丸ｺﾞｼｯｸM-PRO" panose="020F0600000000000000" pitchFamily="50" charset="-128"/>
                <a:ea typeface="HG丸ｺﾞｼｯｸM-PRO" panose="020F0600000000000000" pitchFamily="50" charset="-128"/>
              </a:rPr>
              <a:t>日本医学会連合：学術集会への演題応募における倫理的手続きに関する指針：に従っています</a:t>
            </a:r>
          </a:p>
        </p:txBody>
      </p:sp>
      <p:cxnSp>
        <p:nvCxnSpPr>
          <p:cNvPr id="4" name="直線コネクタ 3">
            <a:extLst>
              <a:ext uri="{FF2B5EF4-FFF2-40B4-BE49-F238E27FC236}">
                <a16:creationId xmlns:a16="http://schemas.microsoft.com/office/drawing/2014/main" id="{F6A82F9D-2B27-57A8-77D0-4F70EE8EA7FD}"/>
              </a:ext>
            </a:extLst>
          </p:cNvPr>
          <p:cNvCxnSpPr>
            <a:cxnSpLocks/>
          </p:cNvCxnSpPr>
          <p:nvPr/>
        </p:nvCxnSpPr>
        <p:spPr bwMode="auto">
          <a:xfrm>
            <a:off x="290893" y="6306130"/>
            <a:ext cx="11610213" cy="0"/>
          </a:xfrm>
          <a:prstGeom prst="line">
            <a:avLst/>
          </a:prstGeom>
          <a:solidFill>
            <a:schemeClr val="accent1"/>
          </a:solidFill>
          <a:ln w="9525" cap="flat" cmpd="sng" algn="ctr">
            <a:solidFill>
              <a:schemeClr val="bg1"/>
            </a:solidFill>
            <a:prstDash val="solid"/>
            <a:round/>
            <a:headEnd type="none" w="med" len="med"/>
            <a:tailEnd type="none" w="med" len="med"/>
          </a:ln>
          <a:effectLst/>
        </p:spPr>
      </p:cxnSp>
    </p:spTree>
    <p:extLst>
      <p:ext uri="{BB962C8B-B14F-4D97-AF65-F5344CB8AC3E}">
        <p14:creationId xmlns:p14="http://schemas.microsoft.com/office/powerpoint/2010/main" val="266739600"/>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TotalTime>
  <Words>138</Words>
  <Application>Microsoft Office PowerPoint</Application>
  <PresentationFormat>ワイド画面</PresentationFormat>
  <Paragraphs>17</Paragraphs>
  <Slides>1</Slides>
  <Notes>1</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Default Design</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日本小児心身医学会 C O I 開示 発表者名：</dc:title>
  <dc:creator>小柳憲司</dc:creator>
  <cp:lastModifiedBy>岸田 智子(JTB)</cp:lastModifiedBy>
  <cp:revision>10</cp:revision>
  <dcterms:created xsi:type="dcterms:W3CDTF">2017-04-29T07:37:27Z</dcterms:created>
  <dcterms:modified xsi:type="dcterms:W3CDTF">2026-01-26T04:22:26Z</dcterms:modified>
</cp:coreProperties>
</file>